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</p:sldMasterIdLst>
  <p:notesMasterIdLst>
    <p:notesMasterId r:id="rId65"/>
  </p:notesMasterIdLst>
  <p:sldIdLst>
    <p:sldId id="436" r:id="rId2"/>
    <p:sldId id="438" r:id="rId3"/>
    <p:sldId id="355" r:id="rId4"/>
    <p:sldId id="356" r:id="rId5"/>
    <p:sldId id="357" r:id="rId6"/>
    <p:sldId id="359" r:id="rId7"/>
    <p:sldId id="360" r:id="rId8"/>
    <p:sldId id="361" r:id="rId9"/>
    <p:sldId id="362" r:id="rId10"/>
    <p:sldId id="363" r:id="rId11"/>
    <p:sldId id="366" r:id="rId12"/>
    <p:sldId id="367" r:id="rId13"/>
    <p:sldId id="364" r:id="rId14"/>
    <p:sldId id="365" r:id="rId15"/>
    <p:sldId id="370" r:id="rId16"/>
    <p:sldId id="371" r:id="rId17"/>
    <p:sldId id="368" r:id="rId18"/>
    <p:sldId id="369" r:id="rId19"/>
    <p:sldId id="372" r:id="rId20"/>
    <p:sldId id="373" r:id="rId21"/>
    <p:sldId id="375" r:id="rId22"/>
    <p:sldId id="376" r:id="rId23"/>
    <p:sldId id="377" r:id="rId24"/>
    <p:sldId id="378" r:id="rId25"/>
    <p:sldId id="379" r:id="rId26"/>
    <p:sldId id="380" r:id="rId27"/>
    <p:sldId id="385" r:id="rId28"/>
    <p:sldId id="386" r:id="rId29"/>
    <p:sldId id="383" r:id="rId30"/>
    <p:sldId id="417" r:id="rId31"/>
    <p:sldId id="381" r:id="rId32"/>
    <p:sldId id="382" r:id="rId33"/>
    <p:sldId id="418" r:id="rId34"/>
    <p:sldId id="419" r:id="rId35"/>
    <p:sldId id="421" r:id="rId36"/>
    <p:sldId id="422" r:id="rId37"/>
    <p:sldId id="420" r:id="rId38"/>
    <p:sldId id="423" r:id="rId39"/>
    <p:sldId id="424" r:id="rId40"/>
    <p:sldId id="384" r:id="rId41"/>
    <p:sldId id="389" r:id="rId42"/>
    <p:sldId id="390" r:id="rId43"/>
    <p:sldId id="429" r:id="rId44"/>
    <p:sldId id="430" r:id="rId45"/>
    <p:sldId id="425" r:id="rId46"/>
    <p:sldId id="426" r:id="rId47"/>
    <p:sldId id="427" r:id="rId48"/>
    <p:sldId id="428" r:id="rId49"/>
    <p:sldId id="391" r:id="rId50"/>
    <p:sldId id="392" r:id="rId51"/>
    <p:sldId id="393" r:id="rId52"/>
    <p:sldId id="394" r:id="rId53"/>
    <p:sldId id="401" r:id="rId54"/>
    <p:sldId id="402" r:id="rId55"/>
    <p:sldId id="397" r:id="rId56"/>
    <p:sldId id="398" r:id="rId57"/>
    <p:sldId id="395" r:id="rId58"/>
    <p:sldId id="396" r:id="rId59"/>
    <p:sldId id="431" r:id="rId60"/>
    <p:sldId id="432" r:id="rId61"/>
    <p:sldId id="433" r:id="rId62"/>
    <p:sldId id="434" r:id="rId63"/>
    <p:sldId id="352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00FFCC"/>
    <a:srgbClr val="000099"/>
    <a:srgbClr val="CCEC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149" autoAdjust="0"/>
  </p:normalViewPr>
  <p:slideViewPr>
    <p:cSldViewPr>
      <p:cViewPr varScale="1">
        <p:scale>
          <a:sx n="106" d="100"/>
          <a:sy n="106" d="100"/>
        </p:scale>
        <p:origin x="-17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7D0FFEA-ED2A-4E82-8C15-451909A0DDC3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10DF9E4E-E6D8-44D3-9380-A81213526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7880D-F7C0-45CD-8431-D2D7EE1C3413}" type="slidenum">
              <a:rPr lang="ru-RU" smtClean="0">
                <a:ea typeface="MS Gothic" pitchFamily="49" charset="-128"/>
              </a:rPr>
              <a:pPr/>
              <a:t>14</a:t>
            </a:fld>
            <a:endParaRPr lang="ru-RU" smtClean="0"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1492A6-F13D-4E9A-A582-81E65222141D}" type="slidenum">
              <a:rPr lang="ru-RU" smtClean="0">
                <a:ea typeface="MS Gothic" pitchFamily="49" charset="-128"/>
              </a:rPr>
              <a:pPr/>
              <a:t>63</a:t>
            </a:fld>
            <a:endParaRPr lang="ru-RU" smtClean="0">
              <a:ea typeface="MS Gothic" pitchFamily="49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AABC-5780-4B34-BF35-AC357C956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5EE2-FB5A-46F5-B6B7-E268A4DC6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C250-1588-46EF-A0EB-E4CCB2B1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CD62-9DE6-4402-B07E-B08136C2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317E-EE42-4AAF-BC47-05BFE5DBE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6429-542C-4411-9B37-9552A0D85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30F5-1D23-411F-9548-5C7E37F4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54A4-B5D4-4B9A-8395-8C8926E6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A007-A8F5-4A04-A5EB-6F65B9F7B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A647-851A-4016-9494-4CBA2EE28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25C1-361D-4674-BCD9-A2F6F8916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MS Gothic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MS Gothic" charset="-128"/>
              </a:defRPr>
            </a:lvl1pPr>
          </a:lstStyle>
          <a:p>
            <a:pPr>
              <a:defRPr/>
            </a:pPr>
            <a:r>
              <a:rPr lang="ru-RU"/>
              <a:t>Родина О.А.                    МКОУ СОШ №4 г.Людинова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MS Gothic" charset="-128"/>
              </a:defRPr>
            </a:lvl1pPr>
          </a:lstStyle>
          <a:p>
            <a:pPr>
              <a:defRPr/>
            </a:pPr>
            <a:fld id="{A74238D5-D98D-49F7-B5A1-D43B0B666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39.xml"/><Relationship Id="rId3" Type="http://schemas.openxmlformats.org/officeDocument/2006/relationships/slide" Target="slide5.xml"/><Relationship Id="rId21" Type="http://schemas.openxmlformats.org/officeDocument/2006/relationships/slide" Target="slide53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61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51.xml"/><Relationship Id="rId29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59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57.xml"/><Relationship Id="rId28" Type="http://schemas.openxmlformats.org/officeDocument/2006/relationships/slide" Target="slide43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31" Type="http://schemas.openxmlformats.org/officeDocument/2006/relationships/slide" Target="slide4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55.xml"/><Relationship Id="rId27" Type="http://schemas.openxmlformats.org/officeDocument/2006/relationships/slide" Target="slide41.xml"/><Relationship Id="rId30" Type="http://schemas.openxmlformats.org/officeDocument/2006/relationships/slide" Target="slide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Бажина\Desktop\4 этап шаг за шагом\RiGERMj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90" y="2420888"/>
            <a:ext cx="8991244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Пусть всегда будет</a:t>
            </a:r>
          </a:p>
          <a:p>
            <a:pPr algn="ctr">
              <a:defRPr/>
            </a:pPr>
            <a:r>
              <a:rPr lang="ru-RU" sz="72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ЗАВТРА!</a:t>
            </a:r>
            <a:endParaRPr lang="ru-RU" sz="72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38668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9525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Интерактивная игра </a:t>
            </a:r>
          </a:p>
          <a:p>
            <a:pPr algn="ctr">
              <a:defRPr/>
            </a:pPr>
            <a:r>
              <a:rPr lang="ru-RU" sz="3200" b="1" dirty="0">
                <a:ln w="9525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профилактике ВИЧ и СПИД</a:t>
            </a:r>
          </a:p>
        </p:txBody>
      </p:sp>
      <p:pic>
        <p:nvPicPr>
          <p:cNvPr id="2053" name="Picture 4" descr="C:\Users\Бажина\Desktop\4 этап шаг за шагом\Лента-ВИЧ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346575"/>
            <a:ext cx="2943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6113" y="1556792"/>
            <a:ext cx="7958335" cy="4032448"/>
          </a:xfrm>
        </p:spPr>
        <p:txBody>
          <a:bodyPr lIns="92075" tIns="46038" rIns="92075" bIns="46038">
            <a:normAutofit fontScale="9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4900" dirty="0" smtClean="0">
                <a:solidFill>
                  <a:srgbClr val="C00000"/>
                </a:solidFill>
                <a:effectLst/>
              </a:rPr>
              <a:t>ВИЧ-инфекция передается только 3-мя путями: </a:t>
            </a:r>
            <a:br>
              <a:rPr lang="ru-RU" sz="4900" dirty="0" smtClean="0">
                <a:solidFill>
                  <a:srgbClr val="C00000"/>
                </a:solidFill>
                <a:effectLst/>
              </a:rPr>
            </a:br>
            <a:r>
              <a:rPr lang="ru-RU" sz="4900" dirty="0" smtClean="0">
                <a:solidFill>
                  <a:srgbClr val="C00000"/>
                </a:solidFill>
                <a:effectLst/>
              </a:rPr>
              <a:t>1. Половой путь </a:t>
            </a:r>
            <a:br>
              <a:rPr lang="ru-RU" sz="4900" dirty="0" smtClean="0">
                <a:solidFill>
                  <a:srgbClr val="C00000"/>
                </a:solidFill>
                <a:effectLst/>
              </a:rPr>
            </a:br>
            <a:r>
              <a:rPr lang="ru-RU" sz="4900" dirty="0" smtClean="0">
                <a:solidFill>
                  <a:srgbClr val="C00000"/>
                </a:solidFill>
                <a:effectLst/>
              </a:rPr>
              <a:t>2. Кровь-кровь </a:t>
            </a:r>
            <a:br>
              <a:rPr lang="ru-RU" sz="4900" dirty="0" smtClean="0">
                <a:solidFill>
                  <a:srgbClr val="C00000"/>
                </a:solidFill>
                <a:effectLst/>
              </a:rPr>
            </a:br>
            <a:r>
              <a:rPr lang="ru-RU" sz="4900" dirty="0" smtClean="0">
                <a:solidFill>
                  <a:srgbClr val="C00000"/>
                </a:solidFill>
                <a:effectLst/>
              </a:rPr>
              <a:t>3. Мать-дитя </a:t>
            </a:r>
            <a:r>
              <a:rPr lang="ru-RU" sz="4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/>
              </a:rPr>
            </a:br>
            <a:endParaRPr lang="ru-RU" sz="4400" i="1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126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16688" y="5805488"/>
            <a:ext cx="2087562" cy="576262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+mn-ea"/>
              </a:rPr>
              <a:t>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rId3" action="ppaction://hlinksldjump"/>
              </a:rPr>
              <a:t>ОТВЕТ</a:t>
            </a: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2400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50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95288" y="1989138"/>
            <a:ext cx="8137525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buClr>
                <a:schemeClr val="tx2"/>
              </a:buClr>
              <a:buSzPct val="85000"/>
            </a:pPr>
            <a:r>
              <a:rPr lang="ru-RU" sz="4800" b="1" dirty="0">
                <a:solidFill>
                  <a:srgbClr val="C00000"/>
                </a:solidFill>
              </a:rPr>
              <a:t> Что называют </a:t>
            </a:r>
          </a:p>
          <a:p>
            <a:pPr algn="ctr">
              <a:buClr>
                <a:schemeClr val="tx2"/>
              </a:buClr>
              <a:buSzPct val="85000"/>
            </a:pPr>
            <a:r>
              <a:rPr lang="ru-RU" sz="4800" b="1" dirty="0">
                <a:solidFill>
                  <a:srgbClr val="C00000"/>
                </a:solidFill>
              </a:rPr>
              <a:t> «периодом окна»?</a:t>
            </a: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539750" y="692150"/>
            <a:ext cx="8208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/>
          </a:p>
          <a:p>
            <a:endParaRPr lang="ru-RU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50</a:t>
            </a:r>
          </a:p>
        </p:txBody>
      </p:sp>
      <p:sp>
        <p:nvSpPr>
          <p:cNvPr id="1331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50825" y="1052513"/>
            <a:ext cx="83502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20000"/>
              </a:lnSpc>
              <a:defRPr/>
            </a:pP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468313" y="908050"/>
            <a:ext cx="813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1052513"/>
            <a:ext cx="8497887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4064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800" b="1" i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827088" y="757238"/>
            <a:ext cx="80660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7200" eaLnBrk="0" hangingPunct="0"/>
            <a:r>
              <a:rPr lang="ru-RU" sz="2800" b="1" dirty="0">
                <a:solidFill>
                  <a:srgbClr val="C00000"/>
                </a:solidFill>
              </a:rPr>
              <a:t>      После попадания вируса в кровь организму необходимо от 3 недель до 6 месяцев, для выработки такого количества антител, чтобы их можно было обнаружить при помощи специального  теста. </a:t>
            </a:r>
          </a:p>
          <a:p>
            <a:pPr indent="457200" eaLnBrk="0" hangingPunct="0"/>
            <a:r>
              <a:rPr lang="ru-RU" sz="2800" b="1" dirty="0">
                <a:solidFill>
                  <a:srgbClr val="C00000"/>
                </a:solidFill>
              </a:rPr>
              <a:t>      Этот отрезок времени называется «периодом окна», во время  которого анализ крови может давать отрицательный результат. </a:t>
            </a:r>
          </a:p>
          <a:p>
            <a:pPr indent="457200" eaLnBrk="0" hangingPunct="0"/>
            <a:r>
              <a:rPr lang="ru-RU" sz="2800" b="1" dirty="0">
                <a:solidFill>
                  <a:srgbClr val="C00000"/>
                </a:solidFill>
              </a:rPr>
              <a:t>     Но человек уже может передавать инфекцию другим людям с момента заражения.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rId3" action="ppaction://hlinksldjump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2400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60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23850" y="908050"/>
            <a:ext cx="84963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5000"/>
              </a:spcBef>
              <a:buClr>
                <a:schemeClr val="tx2"/>
              </a:buClr>
              <a:buSzPct val="85000"/>
            </a:pPr>
            <a:endParaRPr lang="ru-RU" sz="3400" b="1"/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68313" y="1844675"/>
            <a:ext cx="8280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Когда и где следует сдавать анализ на ВИЧ-инфекцию?</a:t>
            </a:r>
            <a:r>
              <a:rPr lang="ru-RU" sz="6000" dirty="0">
                <a:solidFill>
                  <a:srgbClr val="C00000"/>
                </a:solidFill>
              </a:rPr>
              <a:t> 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227763" y="6092825"/>
            <a:ext cx="2305050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3" action="ppaction://hlinksldjump"/>
              </a:rPr>
              <a:t>ИГРА</a:t>
            </a:r>
            <a:endParaRPr lang="ru-RU" sz="3600" b="1"/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60</a:t>
            </a: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68313" y="1196975"/>
            <a:ext cx="83502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20000"/>
              </a:lnSpc>
              <a:defRPr/>
            </a:pPr>
            <a:r>
              <a:rPr lang="ru-RU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/>
            </a:r>
            <a:br>
              <a:rPr lang="ru-RU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endParaRPr lang="ru-RU" sz="7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95288" y="908050"/>
            <a:ext cx="83534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       Анализ на ВИЧ-инфекцию можно сдать в любой поликлинике по месту жительства или обратиться в кабинет добровольного обследования Краевого центра по профилактике и борьбе со СПИД.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      Для получения достоверного результата необходимо сдавать анализы дважды через три-шесть месяцев после предполагаемого заражения.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4464050" cy="1081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От начала до конца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10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ОТВЕТ</a:t>
            </a:r>
          </a:p>
        </p:txBody>
      </p:sp>
      <p:pic>
        <p:nvPicPr>
          <p:cNvPr id="16388" name="Picture 8" descr="C:\Users\Бажина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28775"/>
            <a:ext cx="396081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Содержимое 8"/>
          <p:cNvSpPr>
            <a:spLocks noGrp="1"/>
          </p:cNvSpPr>
          <p:nvPr>
            <p:ph idx="1"/>
          </p:nvPr>
        </p:nvSpPr>
        <p:spPr>
          <a:xfrm>
            <a:off x="3635375" y="1196975"/>
            <a:ext cx="5257800" cy="51117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     В апреле 1991 года, для привлечения внимания общественности к проблеме ВИЧ/</a:t>
            </a:r>
            <a:r>
              <a:rPr lang="ru-RU" sz="2000" b="1" dirty="0" err="1" smtClean="0">
                <a:solidFill>
                  <a:srgbClr val="C00000"/>
                </a:solidFill>
              </a:rPr>
              <a:t>СПИДа</a:t>
            </a:r>
            <a:r>
              <a:rPr lang="ru-RU" sz="2000" b="1" dirty="0" smtClean="0">
                <a:solidFill>
                  <a:srgbClr val="C00000"/>
                </a:solidFill>
              </a:rPr>
              <a:t>, художник Франк </a:t>
            </a:r>
            <a:r>
              <a:rPr lang="ru-RU" sz="2000" b="1" dirty="0" err="1" smtClean="0">
                <a:solidFill>
                  <a:srgbClr val="C00000"/>
                </a:solidFill>
              </a:rPr>
              <a:t>Мур</a:t>
            </a:r>
            <a:r>
              <a:rPr lang="ru-RU" sz="2000" b="1" dirty="0" smtClean="0">
                <a:solidFill>
                  <a:srgbClr val="C00000"/>
                </a:solidFill>
              </a:rPr>
              <a:t> создал этот символ.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Это стало непременным атрибутом эмблем всех организаций и сообществ, занимающихся проблемами лечения и профилактики ВИЧ/</a:t>
            </a:r>
            <a:r>
              <a:rPr lang="ru-RU" sz="2000" b="1" dirty="0" err="1" smtClean="0">
                <a:solidFill>
                  <a:srgbClr val="C00000"/>
                </a:solidFill>
              </a:rPr>
              <a:t>СПИДа</a:t>
            </a:r>
            <a:r>
              <a:rPr lang="ru-RU" sz="2000" b="1" dirty="0" smtClean="0">
                <a:solidFill>
                  <a:srgbClr val="C00000"/>
                </a:solidFill>
              </a:rPr>
              <a:t>, а также защиты прав ВИЧ-инфицированных и больных </a:t>
            </a:r>
            <a:r>
              <a:rPr lang="ru-RU" sz="2000" b="1" dirty="0" err="1" smtClean="0">
                <a:solidFill>
                  <a:srgbClr val="C00000"/>
                </a:solidFill>
              </a:rPr>
              <a:t>СПИДом</a:t>
            </a:r>
            <a:r>
              <a:rPr lang="ru-RU" sz="2000" b="1" dirty="0" smtClean="0">
                <a:solidFill>
                  <a:srgbClr val="C00000"/>
                </a:solidFill>
              </a:rPr>
              <a:t>.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Что же находится в чёрном ящике?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0200" y="1916113"/>
            <a:ext cx="5003800" cy="3744912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 </a:t>
            </a:r>
            <a:r>
              <a:rPr lang="ru-RU" dirty="0" smtClean="0"/>
              <a:t> </a:t>
            </a:r>
            <a:endParaRPr lang="ru-RU" sz="3700" dirty="0" smtClean="0"/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179388" y="115888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17412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  <p:pic>
        <p:nvPicPr>
          <p:cNvPr id="17413" name="Picture 7" descr="C:\Users\Бажина\Desktop\4 этап шаг за шагом\29052013213327.jpg"/>
          <p:cNvPicPr>
            <a:picLocks noChangeAspect="1" noChangeArrowheads="1"/>
          </p:cNvPicPr>
          <p:nvPr/>
        </p:nvPicPr>
        <p:blipFill>
          <a:blip r:embed="rId3" cstate="print"/>
          <a:srcRect r="2525"/>
          <a:stretch>
            <a:fillRect/>
          </a:stretch>
        </p:blipFill>
        <p:spPr bwMode="auto">
          <a:xfrm>
            <a:off x="935038" y="908050"/>
            <a:ext cx="69500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81075"/>
            <a:ext cx="8856663" cy="4679950"/>
          </a:xfrm>
        </p:spPr>
        <p:txBody>
          <a:bodyPr lIns="92075" tIns="46038" rIns="92075" bIns="46038"/>
          <a:lstStyle/>
          <a:p>
            <a:pPr marL="742950" indent="-742950" eaLnBrk="1" hangingPunct="1">
              <a:buClr>
                <a:schemeClr val="tx1"/>
              </a:buClr>
              <a:buFont typeface="Wingdings" pitchFamily="2" charset="2"/>
              <a:buNone/>
            </a:pPr>
            <a:endParaRPr lang="ru-RU" sz="3200" dirty="0" smtClean="0"/>
          </a:p>
          <a:p>
            <a:pPr marL="742950" indent="-74295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Этот день был впервые организован в 1983 году в Сан-Франциско (США). </a:t>
            </a:r>
          </a:p>
          <a:p>
            <a:pPr marL="742950" indent="-74295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С тех пор во всем мире подобные акции проходят ежегодно каждое третье воскресенье мая.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Что это за день и почему он организуется?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en-US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ОТВЕТ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5040313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От начала до конца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– 20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836613"/>
            <a:ext cx="8496943" cy="5400675"/>
          </a:xfrm>
        </p:spPr>
        <p:txBody>
          <a:bodyPr lIns="92075" tIns="46038" rIns="92075" bIns="46038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    Всемирный День Памяти умерших от </a:t>
            </a:r>
            <a:r>
              <a:rPr lang="ru-RU" sz="3200" dirty="0" err="1" smtClean="0">
                <a:solidFill>
                  <a:srgbClr val="C00000"/>
                </a:solidFill>
                <a:effectLst/>
              </a:rPr>
              <a:t>СПИДа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. 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</a:rPr>
              <a:t>    В этот день во всех странах мира организуются различные мероприятия для того, чтобы почтить память тех, кого уже унесла эпидемия и поддержать тех, кто живет в ВИЧ. 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endParaRPr lang="ru-RU" sz="36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19460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ОТВЕТ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79388" y="115888"/>
            <a:ext cx="5184775" cy="1081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От начала до конца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- 30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95288" y="1773238"/>
            <a:ext cx="82804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indent="-74295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ru-RU" sz="3200" dirty="0"/>
          </a:p>
          <a:p>
            <a:pPr algn="ctr">
              <a:lnSpc>
                <a:spcPct val="90000"/>
              </a:lnSpc>
              <a:buFont typeface="Georgia" pitchFamily="18" charset="0"/>
              <a:buNone/>
              <a:defRPr/>
            </a:pPr>
            <a:r>
              <a:rPr lang="ru-RU" sz="5400" b="1" dirty="0">
                <a:solidFill>
                  <a:srgbClr val="C00000"/>
                </a:solidFill>
              </a:rPr>
              <a:t>Как не передается ВИЧ?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7" descr="https://im3-tub-ru.yandex.net/i?id=68f95c529d280993d212898098090f6a&amp;n=33&amp;h=225&amp;w=2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62962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8" name="Group 72"/>
          <p:cNvGraphicFramePr>
            <a:graphicFrameLocks noGrp="1"/>
          </p:cNvGraphicFramePr>
          <p:nvPr/>
        </p:nvGraphicFramePr>
        <p:xfrm>
          <a:off x="179388" y="88900"/>
          <a:ext cx="8713787" cy="6762751"/>
        </p:xfrm>
        <a:graphic>
          <a:graphicData uri="http://schemas.openxmlformats.org/drawingml/2006/table">
            <a:tbl>
              <a:tblPr/>
              <a:tblGrid>
                <a:gridCol w="3419475"/>
                <a:gridCol w="865187"/>
                <a:gridCol w="857250"/>
                <a:gridCol w="857250"/>
                <a:gridCol w="857250"/>
                <a:gridCol w="928688"/>
                <a:gridCol w="928687"/>
              </a:tblGrid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MS Gothic" charset="0"/>
                          <a:cs typeface="MS Gothic" charset="0"/>
                        </a:rPr>
                        <a:t>Вопрос? Ответ!</a:t>
                      </a:r>
                      <a:endParaRPr kumimoji="0" lang="en-GB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ea typeface="MS Gothic" charset="0"/>
                        <a:cs typeface="MS Gothic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3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4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6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7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MS Gothic" charset="0"/>
                          <a:cs typeface="MS Gothic" charset="0"/>
                        </a:rPr>
                        <a:t>От начала до конца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8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9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0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1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2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3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MS Gothic" charset="0"/>
                          <a:cs typeface="MS Gothic" charset="0"/>
                        </a:rPr>
                        <a:t>Читали-знаем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MS Gothic" charset="0"/>
                          <a:cs typeface="MS Gothic" charset="0"/>
                        </a:rPr>
                        <a:t>!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4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5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6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7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8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19" action="ppaction://hlinksldjump"/>
                        </a:rPr>
                        <a:t>110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MS Gothic" charset="0"/>
                          <a:cs typeface="MS Gothic" charset="0"/>
                        </a:rPr>
                        <a:t>Алфавит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0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1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2" action="ppaction://hlinksldjump"/>
                        </a:rPr>
                        <a:t>30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3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4" action="ppaction://hlinksldjump"/>
                        </a:rPr>
                        <a:t>50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5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56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ea typeface="MS Gothic" charset="0"/>
                          <a:cs typeface="MS Gothic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MS Gothic" charset="0"/>
                          <a:cs typeface="MS Gothic" charset="0"/>
                        </a:rPr>
                        <a:t>Звезды и СПИД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6" action="ppaction://hlinksldjump"/>
                        </a:rPr>
                        <a:t>20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7" action="ppaction://hlinksldjump"/>
                        </a:rPr>
                        <a:t>40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8" action="ppaction://hlinksldjump"/>
                        </a:rPr>
                        <a:t>60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29" action="ppaction://hlinksldjump"/>
                        </a:rPr>
                        <a:t>80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30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S Gothic" charset="0"/>
                          <a:cs typeface="MS Gothic" charset="0"/>
                          <a:hlinkClick r:id="rId31" action="ppaction://hlinksldjump"/>
                        </a:rPr>
                        <a:t>110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MS Gothic" charset="0"/>
                        <a:cs typeface="MS Gothic" charset="0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2150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20713"/>
            <a:ext cx="8208912" cy="5472112"/>
          </a:xfrm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ru-RU" sz="24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1. При общепринятых формах приветствий (рукопожатиях, дружеских поцелуях, объятиях)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 2. При пользовании общими личными вещами, предметами домашнего обихода, игрушками, постельным бельем, туалетом, ванной, душем, бассейном, столовыми приборами и посудой, питьевыми фонтанчиками, спортивным инвентарем (слюна, пот, слезы, моча не опасны для заражения, если в них нет видимой крови)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3. При укусах насекомых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4. Воздушно-капельным путем (при кашле и чихании)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395288" y="260350"/>
            <a:ext cx="7850187" cy="63357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ОТВЕТ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11188" y="115888"/>
            <a:ext cx="5184775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От начала до конца -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40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95288" y="1412875"/>
            <a:ext cx="84248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indent="-74295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ru-RU" sz="3200" dirty="0"/>
          </a:p>
          <a:p>
            <a:pPr algn="ctr">
              <a:buFont typeface="Georgia" pitchFamily="18" charset="0"/>
              <a:buNone/>
              <a:defRPr/>
            </a:pPr>
            <a:r>
              <a:rPr lang="ru-RU" sz="4800" b="1" dirty="0">
                <a:solidFill>
                  <a:srgbClr val="C00000"/>
                </a:solidFill>
              </a:rPr>
              <a:t>Как узнать свой 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ru-RU" sz="4800" b="1" dirty="0">
                <a:solidFill>
                  <a:srgbClr val="C00000"/>
                </a:solidFill>
              </a:rPr>
              <a:t>ВИЧ-статус?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7" descr="https://im3-tub-ru.yandex.net/i?id=68f95c529d280993d212898098090f6a&amp;n=33&amp;h=225&amp;w=2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78904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40</a:t>
            </a:r>
          </a:p>
        </p:txBody>
      </p:sp>
      <p:sp>
        <p:nvSpPr>
          <p:cNvPr id="2355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468313" y="1557338"/>
            <a:ext cx="8207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    Узнать, есть ли у человека ВИЧ, можно только одним способом – пройти тестирование на ВИЧ.       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   Определить по внешнему виду, инфицирован человек или нет, невозможно.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ОТВЕТ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07950" y="115888"/>
            <a:ext cx="5472113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 начала до конца - 50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79388" y="1557338"/>
            <a:ext cx="87852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indent="-74295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ru-RU" sz="3200" dirty="0"/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800" b="1" dirty="0">
                <a:solidFill>
                  <a:srgbClr val="C00000"/>
                </a:solidFill>
              </a:rPr>
              <a:t>В каком году впервые был проведен Всемирный день борьбы со </a:t>
            </a:r>
            <a:r>
              <a:rPr lang="ru-RU" sz="4800" b="1" dirty="0" err="1">
                <a:solidFill>
                  <a:srgbClr val="C00000"/>
                </a:solidFill>
              </a:rPr>
              <a:t>СПИДом</a:t>
            </a:r>
            <a:r>
              <a:rPr lang="ru-RU" sz="4800" b="1" dirty="0">
                <a:solidFill>
                  <a:srgbClr val="C00000"/>
                </a:solidFill>
              </a:rPr>
              <a:t>?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50</a:t>
            </a:r>
          </a:p>
        </p:txBody>
      </p:sp>
      <p:sp>
        <p:nvSpPr>
          <p:cNvPr id="2560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  <p:sp>
        <p:nvSpPr>
          <p:cNvPr id="36869" name="Содержимое 1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9036050" cy="50419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Всемирный день борьбы со СПИД впервые был проведен 1 декабря 1988 года.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ОТВЕТ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5111750" cy="1081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От начала до конца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- 60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27660" name="Rectangle 3"/>
          <p:cNvSpPr>
            <a:spLocks noChangeArrowheads="1"/>
          </p:cNvSpPr>
          <p:nvPr/>
        </p:nvSpPr>
        <p:spPr bwMode="auto">
          <a:xfrm>
            <a:off x="250825" y="1557338"/>
            <a:ext cx="8642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b="1" dirty="0">
                <a:solidFill>
                  <a:srgbClr val="C00000"/>
                </a:solidFill>
              </a:rPr>
              <a:t>Сколько может прожить инфицированный ВИЧ человек, если будет принимать </a:t>
            </a:r>
            <a:r>
              <a:rPr lang="ru-RU" sz="4400" b="1" dirty="0" err="1">
                <a:solidFill>
                  <a:srgbClr val="C00000"/>
                </a:solidFill>
              </a:rPr>
              <a:t>антиретровирусные</a:t>
            </a:r>
            <a:r>
              <a:rPr lang="ru-RU" sz="4400" b="1" dirty="0">
                <a:solidFill>
                  <a:srgbClr val="C00000"/>
                </a:solidFill>
              </a:rPr>
              <a:t> препараты?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60</a:t>
            </a:r>
          </a:p>
        </p:txBody>
      </p:sp>
      <p:sp>
        <p:nvSpPr>
          <p:cNvPr id="2765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179388" y="2060575"/>
            <a:ext cx="8785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7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179388" y="836613"/>
            <a:ext cx="87852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Продолжительность жизни у инфицированных ВИЧ практически не будет отличаться от обычной – как у человека без ВИЧ, если он начнет лечение вовремя.   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Лечение при ВИЧ-инфекции – «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антиретровирусная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терапия», это постоянный и пожизненный прием 3 и более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антиретровирусных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препаратов назначаемых врачом.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rId2" action="ppaction://hlinksldjump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07950" y="115888"/>
            <a:ext cx="5256213" cy="1225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</a:rPr>
              <a:t>Читали-знаем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! </a:t>
            </a:r>
            <a:r>
              <a:rPr lang="ru-RU" sz="3200" b="1" dirty="0">
                <a:solidFill>
                  <a:srgbClr val="C00000"/>
                </a:solidFill>
              </a:rPr>
              <a:t>– 20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323850" y="1484313"/>
            <a:ext cx="813593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15000"/>
              </a:lnSpc>
            </a:pPr>
            <a:r>
              <a:rPr lang="ru-RU" sz="4400" b="1" dirty="0">
                <a:solidFill>
                  <a:srgbClr val="C00000"/>
                </a:solidFill>
              </a:rPr>
              <a:t>Перечислите первые признаки ВИЧ - инфекции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2969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62071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  <p:pic>
        <p:nvPicPr>
          <p:cNvPr id="29700" name="Picture 6" descr="C:\Users\Бажина\Desktop\4 этап шаг за шагом\vich-infekcija-pervye-prizna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765175"/>
            <a:ext cx="76708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40650" y="479742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7596187" cy="4679950"/>
          </a:xfrm>
        </p:spPr>
        <p:txBody>
          <a:bodyPr lIns="92075" tIns="46038" rIns="92075" bIns="46038">
            <a:normAutofit/>
          </a:bodyPr>
          <a:lstStyle/>
          <a:p>
            <a:pPr marL="548640" indent="-41148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воздействие убьет вирус ВИЧ за 1 минуту?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588125" y="6021388"/>
            <a:ext cx="2303463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23850" y="188913"/>
            <a:ext cx="4608513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</a:rPr>
              <a:t>Читали-знаем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! </a:t>
            </a:r>
            <a:r>
              <a:rPr lang="ru-RU" sz="3200" b="1" dirty="0">
                <a:solidFill>
                  <a:srgbClr val="C00000"/>
                </a:solidFill>
              </a:rPr>
              <a:t>– 40</a:t>
            </a:r>
            <a:r>
              <a:rPr lang="ru-RU" sz="2900" b="1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268413"/>
            <a:ext cx="6696075" cy="3744912"/>
          </a:xfrm>
        </p:spPr>
        <p:txBody>
          <a:bodyPr lIns="92075" tIns="46038" rIns="92075" bIns="46038"/>
          <a:lstStyle/>
          <a:p>
            <a:pPr eaLnBrk="1" hangingPunct="1">
              <a:buFont typeface="Wingdings 2" pitchFamily="18" charset="2"/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Что такое ВИЧ?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Расшифруйте. </a:t>
            </a:r>
          </a:p>
        </p:txBody>
      </p:sp>
      <p:sp>
        <p:nvSpPr>
          <p:cNvPr id="79879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88125" y="6021388"/>
            <a:ext cx="2303463" cy="647700"/>
          </a:xfrm>
          <a:prstGeom prst="homePlate">
            <a:avLst>
              <a:gd name="adj" fmla="val 88909"/>
            </a:avLst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2400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10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323850" y="1412875"/>
            <a:ext cx="84963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Вирусы </a:t>
            </a:r>
            <a:r>
              <a:rPr lang="ru-RU" sz="4000" b="1" dirty="0" err="1">
                <a:solidFill>
                  <a:srgbClr val="C00000"/>
                </a:solidFill>
              </a:rPr>
              <a:t>СПИДа</a:t>
            </a:r>
            <a:r>
              <a:rPr lang="ru-RU" sz="4000" b="1" dirty="0">
                <a:solidFill>
                  <a:srgbClr val="C00000"/>
                </a:solidFill>
              </a:rPr>
              <a:t> при кипячении погибают через 1 мин, но при этом стойки к солнечным лучам и замораживанию.</a:t>
            </a:r>
          </a:p>
        </p:txBody>
      </p:sp>
      <p:sp>
        <p:nvSpPr>
          <p:cNvPr id="4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950" y="115888"/>
            <a:ext cx="1727200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40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rId2" action="ppaction://hlinksldjump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4464050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  <a:ea typeface="MS Gothic" charset="0"/>
                <a:cs typeface="MS Gothic" charset="0"/>
              </a:rPr>
              <a:t>Читали-знаем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MS Gothic" charset="0"/>
                <a:cs typeface="MS Gothic" charset="0"/>
              </a:rPr>
              <a:t>!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MS Gothic" charset="0"/>
                <a:cs typeface="MS Gothic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Gothic" charset="0"/>
              </a:rPr>
              <a:t>– 60</a:t>
            </a: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323850" y="1341438"/>
            <a:ext cx="82804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15000"/>
              </a:lnSpc>
            </a:pPr>
            <a:r>
              <a:rPr lang="ru-RU" sz="4400" b="1" dirty="0">
                <a:solidFill>
                  <a:srgbClr val="C00000"/>
                </a:solidFill>
              </a:rPr>
              <a:t>Кого называют </a:t>
            </a:r>
            <a:r>
              <a:rPr lang="ru-RU" sz="4400" b="1" dirty="0" err="1">
                <a:solidFill>
                  <a:srgbClr val="C00000"/>
                </a:solidFill>
              </a:rPr>
              <a:t>нонпрогрессорами</a:t>
            </a:r>
            <a:r>
              <a:rPr lang="ru-RU" sz="4400" b="1" dirty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7" descr="https://im3-tub-ru.yandex.net/i?id=68f95c529d280993d212898098090f6a&amp;n=33&amp;h=225&amp;w=22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98966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60</a:t>
            </a:r>
          </a:p>
        </p:txBody>
      </p:sp>
      <p:sp>
        <p:nvSpPr>
          <p:cNvPr id="32780" name="Rectangle 2"/>
          <p:cNvSpPr>
            <a:spLocks noChangeArrowheads="1"/>
          </p:cNvSpPr>
          <p:nvPr/>
        </p:nvSpPr>
        <p:spPr bwMode="auto">
          <a:xfrm>
            <a:off x="323850" y="1196975"/>
            <a:ext cx="8820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115000"/>
              </a:lnSpc>
              <a:buClr>
                <a:schemeClr val="tx2"/>
              </a:buClr>
              <a:buSzPct val="85000"/>
              <a:defRPr/>
            </a:pPr>
            <a:r>
              <a:rPr lang="ru-RU" sz="3600" b="1" dirty="0">
                <a:solidFill>
                  <a:srgbClr val="C00000"/>
                </a:solidFill>
              </a:rPr>
              <a:t>Существует небольшой процент </a:t>
            </a:r>
            <a:r>
              <a:rPr lang="ru-RU" sz="3600" b="1" dirty="0" err="1">
                <a:solidFill>
                  <a:srgbClr val="C00000"/>
                </a:solidFill>
              </a:rPr>
              <a:t>ВИЧ-положительных</a:t>
            </a:r>
            <a:r>
              <a:rPr lang="ru-RU" sz="3600" b="1" dirty="0">
                <a:solidFill>
                  <a:srgbClr val="C00000"/>
                </a:solidFill>
              </a:rPr>
              <a:t> людей </a:t>
            </a:r>
          </a:p>
          <a:p>
            <a:pPr>
              <a:lnSpc>
                <a:spcPct val="115000"/>
              </a:lnSpc>
              <a:buClr>
                <a:schemeClr val="tx2"/>
              </a:buClr>
              <a:buSzPct val="85000"/>
              <a:defRPr/>
            </a:pPr>
            <a:r>
              <a:rPr lang="ru-RU" sz="3600" b="1" dirty="0">
                <a:solidFill>
                  <a:srgbClr val="C00000"/>
                </a:solidFill>
              </a:rPr>
              <a:t>(около 1-5 %), у которых СПИД не развивается в течение долгого времени. Их называют </a:t>
            </a:r>
            <a:r>
              <a:rPr lang="ru-RU" sz="3600" b="1" dirty="0" err="1">
                <a:solidFill>
                  <a:srgbClr val="C00000"/>
                </a:solidFill>
              </a:rPr>
              <a:t>нонпрогрессорами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</a:br>
            <a:endParaRPr lang="ru-RU" sz="3300" b="1" dirty="0">
              <a:solidFill>
                <a:srgbClr val="002060"/>
              </a:solidFill>
              <a:latin typeface="Arial Black" pitchFamily="34" charset="0"/>
              <a:ea typeface="MS Gothic" charset="0"/>
            </a:endParaRPr>
          </a:p>
        </p:txBody>
      </p:sp>
      <p:sp>
        <p:nvSpPr>
          <p:cNvPr id="3379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611188" y="2420938"/>
            <a:ext cx="80645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ru-RU" sz="5400" b="1" dirty="0">
                <a:solidFill>
                  <a:srgbClr val="C00000"/>
                </a:solidFill>
              </a:rPr>
              <a:t>Как передается ВИЧ?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07950" y="115888"/>
            <a:ext cx="4464050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Читали-знаем! </a:t>
            </a:r>
            <a:r>
              <a:rPr lang="ru-RU" sz="3200" b="1">
                <a:solidFill>
                  <a:srgbClr val="C00000"/>
                </a:solidFill>
              </a:rPr>
              <a:t>– 80</a:t>
            </a:r>
            <a:r>
              <a:rPr lang="ru-RU" sz="2900" i="1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88125" y="6021388"/>
            <a:ext cx="2303463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pic>
        <p:nvPicPr>
          <p:cNvPr id="5" name="Picture 11" descr="Картинка 745 из 64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133655"/>
            <a:ext cx="2520280" cy="372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7950" y="115888"/>
            <a:ext cx="1727200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80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684213" y="1052513"/>
            <a:ext cx="79200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b="1" dirty="0">
                <a:solidFill>
                  <a:srgbClr val="C00000"/>
                </a:solidFill>
              </a:rPr>
              <a:t>Через кровь – чаще всего при употреблении наркотиков, но может передаваться так же при использовании нестерильного медицинского инструментария, переливании компонентов крови, нанесении татуировок, </a:t>
            </a:r>
            <a:r>
              <a:rPr lang="ru-RU" sz="2400" b="1" dirty="0" err="1">
                <a:solidFill>
                  <a:srgbClr val="C00000"/>
                </a:solidFill>
              </a:rPr>
              <a:t>пирсинге</a:t>
            </a:r>
            <a:r>
              <a:rPr lang="ru-RU" sz="2400" b="1" dirty="0">
                <a:solidFill>
                  <a:srgbClr val="C00000"/>
                </a:solidFill>
              </a:rPr>
              <a:t> зараженным инструментом, использовании чужих бритвенных и маникюрных принадлежностей.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2. При сексе без презерватива. Даже единственный контакт может привести к заражению.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3. От матери к ребенку – во время беременности, при родах и кормлении грудным молоком.</a:t>
            </a:r>
            <a:endParaRPr lang="ru-RU" sz="2400" b="1" dirty="0"/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323850" y="2133600"/>
            <a:ext cx="82089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r>
              <a:rPr lang="ru-RU" sz="3600" b="1" dirty="0">
                <a:solidFill>
                  <a:srgbClr val="C00000"/>
                </a:solidFill>
              </a:rPr>
              <a:t>Когда был открыт вирус </a:t>
            </a:r>
            <a:r>
              <a:rPr lang="ru-RU" sz="3600" b="1" dirty="0" err="1">
                <a:solidFill>
                  <a:srgbClr val="C00000"/>
                </a:solidFill>
              </a:rPr>
              <a:t>СПИДа</a:t>
            </a:r>
            <a:r>
              <a:rPr lang="ru-RU" sz="3600" b="1" dirty="0">
                <a:solidFill>
                  <a:srgbClr val="C00000"/>
                </a:solidFill>
              </a:rPr>
              <a:t>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588125" y="6021388"/>
            <a:ext cx="2303463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07950" y="115888"/>
            <a:ext cx="5040313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</a:rPr>
              <a:t>Читали-знаем</a:t>
            </a: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! </a:t>
            </a:r>
            <a:r>
              <a:rPr lang="ru-RU" sz="3200" b="1" dirty="0">
                <a:solidFill>
                  <a:srgbClr val="C00000"/>
                </a:solidFill>
              </a:rPr>
              <a:t>– 100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5" name="Picture 7" descr="https://im3-tub-ru.yandex.net/i?id=68f95c529d280993d212898098090f6a&amp;n=33&amp;h=225&amp;w=2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365104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395288" y="1196975"/>
            <a:ext cx="85693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В 1983 году ученые Франции, затем США сделали открытие — обнаружили под микроскопом неизвестный вирус, вызывающий смертельное заболевание - СПИД.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66031" y="217657"/>
            <a:ext cx="1569665" cy="648072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37892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107950" y="115888"/>
            <a:ext cx="4751388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Читали-знаем! </a:t>
            </a:r>
            <a:r>
              <a:rPr lang="ru-RU" sz="3200" b="1">
                <a:solidFill>
                  <a:srgbClr val="C00000"/>
                </a:solidFill>
              </a:rPr>
              <a:t>– 110</a:t>
            </a:r>
            <a:r>
              <a:rPr lang="ru-RU" sz="2900" i="1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395288" y="2133600"/>
            <a:ext cx="8353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Когда был </a:t>
            </a:r>
            <a:r>
              <a:rPr lang="ru-RU" sz="4400" b="1" dirty="0" err="1">
                <a:solidFill>
                  <a:srgbClr val="C00000"/>
                </a:solidFill>
              </a:rPr>
              <a:t>зарегестрирован</a:t>
            </a:r>
            <a:r>
              <a:rPr lang="ru-RU" sz="4400" b="1" dirty="0">
                <a:solidFill>
                  <a:srgbClr val="C00000"/>
                </a:solidFill>
              </a:rPr>
              <a:t> первый случай </a:t>
            </a:r>
            <a:r>
              <a:rPr lang="ru-RU" sz="4400" b="1" dirty="0" err="1">
                <a:solidFill>
                  <a:srgbClr val="C00000"/>
                </a:solidFill>
              </a:rPr>
              <a:t>СПИДа</a:t>
            </a:r>
            <a:r>
              <a:rPr lang="ru-RU" sz="4400" b="1" dirty="0">
                <a:solidFill>
                  <a:srgbClr val="C00000"/>
                </a:solidFill>
              </a:rPr>
              <a:t> в СССР?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88125" y="6021388"/>
            <a:ext cx="2303463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468313" y="1268413"/>
            <a:ext cx="83518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 СССР первый случай </a:t>
            </a:r>
            <a:r>
              <a:rPr lang="ru-RU" sz="3600" b="1" dirty="0" err="1">
                <a:solidFill>
                  <a:srgbClr val="C00000"/>
                </a:solidFill>
              </a:rPr>
              <a:t>СПИДа</a:t>
            </a:r>
            <a:r>
              <a:rPr lang="ru-RU" sz="3600" b="1" dirty="0">
                <a:solidFill>
                  <a:srgbClr val="C00000"/>
                </a:solidFill>
              </a:rPr>
              <a:t> был зарегистрирован в 1982 году у ВИЧ-инфицированной девочки и ее матери, которая в 1978 году была невестой студента из Африки (тот через несколько лет умер от </a:t>
            </a:r>
            <a:r>
              <a:rPr lang="ru-RU" sz="3600" b="1" dirty="0" err="1">
                <a:solidFill>
                  <a:srgbClr val="C00000"/>
                </a:solidFill>
              </a:rPr>
              <a:t>СПИДа</a:t>
            </a:r>
            <a:r>
              <a:rPr lang="ru-RU" sz="3600" b="1" dirty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88913"/>
            <a:ext cx="1366838" cy="865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110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92825"/>
            <a:ext cx="1800225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5651500" y="2565400"/>
            <a:ext cx="3170238" cy="12239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/>
              <a:t> </a:t>
            </a:r>
            <a:r>
              <a:rPr lang="ru-RU" sz="4400" b="1" dirty="0">
                <a:solidFill>
                  <a:srgbClr val="C00000"/>
                </a:solidFill>
              </a:rPr>
              <a:t>Кто это?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7950" y="115888"/>
            <a:ext cx="4464050" cy="10096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ea typeface="MS Gothic" charset="0"/>
                <a:cs typeface="MS Gothic" charset="0"/>
              </a:rPr>
              <a:t>Звезды и СПИД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– 20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88125" y="6021388"/>
            <a:ext cx="2303463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pic>
        <p:nvPicPr>
          <p:cNvPr id="40965" name="Picture 5" descr="C:\Users\Бажина\Desktop\4 этап шаг за шагом\СПИД\11-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836613"/>
            <a:ext cx="7560840" cy="5354637"/>
          </a:xfrm>
        </p:spPr>
        <p:txBody>
          <a:bodyPr lIns="92075" tIns="46038" rIns="92075" bIns="46038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ВИЧ – это вирус иммунодефицита человека, который вызывает разрушение иммунной системы и делает больного восприимчивым к различным инфекциям.</a:t>
            </a:r>
            <a:r>
              <a:rPr lang="ru-RU" sz="5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54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5400" u="sng" dirty="0" smtClean="0">
                <a:solidFill>
                  <a:srgbClr val="2222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u="sng" dirty="0" smtClean="0">
                <a:solidFill>
                  <a:srgbClr val="2222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5400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4000" b="1">
                <a:hlinkClick r:id="rId2" action="ppaction://hlinksldjump"/>
              </a:rPr>
              <a:t>ИГРА</a:t>
            </a:r>
            <a:endParaRPr lang="ru-RU" sz="4000" b="1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9750" y="908050"/>
            <a:ext cx="80645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Фредди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Меркьюри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Первые слухи о том, что вокалист группы </a:t>
            </a:r>
            <a:r>
              <a:rPr lang="ru-RU" sz="2400" b="1" dirty="0" err="1">
                <a:solidFill>
                  <a:srgbClr val="C00000"/>
                </a:solidFill>
              </a:rPr>
              <a:t>Queen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Фредди</a:t>
            </a:r>
            <a:r>
              <a:rPr lang="ru-RU" sz="2400" b="1" dirty="0">
                <a:solidFill>
                  <a:srgbClr val="C00000"/>
                </a:solidFill>
              </a:rPr>
              <a:t> </a:t>
            </a:r>
            <a:r>
              <a:rPr lang="ru-RU" sz="2400" b="1" dirty="0" err="1">
                <a:solidFill>
                  <a:srgbClr val="C00000"/>
                </a:solidFill>
              </a:rPr>
              <a:t>Меркьюри</a:t>
            </a:r>
            <a:r>
              <a:rPr lang="ru-RU" sz="2400" b="1" dirty="0">
                <a:solidFill>
                  <a:srgbClr val="C00000"/>
                </a:solidFill>
              </a:rPr>
              <a:t> болен </a:t>
            </a:r>
            <a:r>
              <a:rPr lang="ru-RU" sz="2400" b="1" dirty="0" err="1">
                <a:solidFill>
                  <a:srgbClr val="C00000"/>
                </a:solidFill>
              </a:rPr>
              <a:t>СПИДом</a:t>
            </a:r>
            <a:r>
              <a:rPr lang="ru-RU" sz="2400" b="1" dirty="0">
                <a:solidFill>
                  <a:srgbClr val="C00000"/>
                </a:solidFill>
              </a:rPr>
              <a:t>, появились еще в 1986 году. Однако официально он заявил о своей болезни 23 ноября 1991 года. И умер на следующий день...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Но его речь стала почти манифестом: «Я говорю о своем </a:t>
            </a:r>
            <a:r>
              <a:rPr lang="ru-RU" sz="2400" b="1" dirty="0" err="1">
                <a:solidFill>
                  <a:srgbClr val="C00000"/>
                </a:solidFill>
              </a:rPr>
              <a:t>СПИДе</a:t>
            </a:r>
            <a:r>
              <a:rPr lang="ru-RU" sz="2400" b="1" dirty="0">
                <a:solidFill>
                  <a:srgbClr val="C00000"/>
                </a:solidFill>
              </a:rPr>
              <a:t>, чтобы защитить покой моих близких. Пресса должна не муссировать слухи, а сконцентрировать свое внимание на помощи жертвам. Нужно предупредить более широкое распространение болезни, а не травить людей, часто совсем неповинных в том, что они заразились».</a:t>
            </a:r>
          </a:p>
        </p:txBody>
      </p:sp>
      <p:sp>
        <p:nvSpPr>
          <p:cNvPr id="4198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4464050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MS Gothic" charset="0"/>
                <a:cs typeface="MS Gothic" charset="0"/>
              </a:rPr>
              <a:t>Звезды и СПИД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-40</a:t>
            </a:r>
            <a:endParaRPr lang="ru-RU" sz="2900" i="1" dirty="0">
              <a:solidFill>
                <a:srgbClr val="C00000"/>
              </a:solidFill>
              <a:latin typeface="Arial Black" pitchFamily="34" charset="0"/>
              <a:ea typeface="MS Gothic" charset="0"/>
            </a:endParaRPr>
          </a:p>
        </p:txBody>
      </p:sp>
      <p:sp>
        <p:nvSpPr>
          <p:cNvPr id="37900" name="Rectangle 2"/>
          <p:cNvSpPr>
            <a:spLocks noChangeArrowheads="1"/>
          </p:cNvSpPr>
          <p:nvPr/>
        </p:nvSpPr>
        <p:spPr bwMode="auto">
          <a:xfrm>
            <a:off x="5435600" y="1844675"/>
            <a:ext cx="28082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Кто это?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ea typeface="MS Gothic" charset="0"/>
            </a:endParaRPr>
          </a:p>
        </p:txBody>
      </p:sp>
      <p:pic>
        <p:nvPicPr>
          <p:cNvPr id="43013" name="Picture 5" descr="C:\Users\Бажина\Desktop\4 этап шаг за шагом\СПИД\79327046.jpg"/>
          <p:cNvPicPr>
            <a:picLocks noChangeAspect="1" noChangeArrowheads="1"/>
          </p:cNvPicPr>
          <p:nvPr/>
        </p:nvPicPr>
        <p:blipFill>
          <a:blip r:embed="rId2" cstate="print"/>
          <a:srcRect l="27657"/>
          <a:stretch>
            <a:fillRect/>
          </a:stretch>
        </p:blipFill>
        <p:spPr bwMode="auto">
          <a:xfrm>
            <a:off x="611188" y="1484313"/>
            <a:ext cx="4708525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765175"/>
            <a:ext cx="8280920" cy="5327650"/>
          </a:xfrm>
        </p:spPr>
        <p:txBody>
          <a:bodyPr lIns="92075" tIns="46038" rIns="92075" bIns="46038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Чарли Шин  </a:t>
            </a:r>
            <a:r>
              <a:rPr lang="ru-RU" sz="20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Голливудский актер, продолжатель актерской династии, снялся в фильмах «Взвод», «Дух мщения» и «Уолл-стрит» и, конечно, «Горячие головы».  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    17 ноября прошлого года Чарли Шин во всеуслышание заявил в прямом эфире телешоу, что у него ВИЧ. По его словам, диагноз ему поставили около четырех лет назад. «Мое признание избавит меня от „доброжелателей“, которые шантажировали меня ВИЧ-статусом», — заявил он.</a:t>
            </a:r>
          </a:p>
        </p:txBody>
      </p:sp>
      <p:sp>
        <p:nvSpPr>
          <p:cNvPr id="56323" name="Rectangle 12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40</a:t>
            </a:r>
          </a:p>
        </p:txBody>
      </p:sp>
      <p:sp>
        <p:nvSpPr>
          <p:cNvPr id="4403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8313" y="260350"/>
            <a:ext cx="4679950" cy="865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MS Gothic" charset="0"/>
                <a:cs typeface="MS Gothic" charset="0"/>
              </a:rPr>
              <a:t>Звезды и СПИД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- 60</a:t>
            </a:r>
            <a:endParaRPr lang="ru-RU" sz="2900" i="1" dirty="0">
              <a:solidFill>
                <a:srgbClr val="C00000"/>
              </a:solidFill>
              <a:latin typeface="Arial Black" pitchFamily="34" charset="0"/>
              <a:ea typeface="MS Gothic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pic>
        <p:nvPicPr>
          <p:cNvPr id="45060" name="Picture 5" descr="C:\Users\Бажина\Desktop\4 этап шаг за шагом\СПИД\896x5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74898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8538" y="5489575"/>
            <a:ext cx="28082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Кто это?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ea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468313" y="908050"/>
            <a:ext cx="84963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Американский певец </a:t>
            </a:r>
            <a:r>
              <a:rPr lang="ru-RU" sz="2800" b="1" dirty="0" err="1">
                <a:solidFill>
                  <a:srgbClr val="C00000"/>
                </a:solidFill>
              </a:rPr>
              <a:t>Принс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endParaRPr lang="ru-RU" sz="2800" b="1" dirty="0"/>
          </a:p>
          <a:p>
            <a:r>
              <a:rPr lang="ru-RU" sz="2600" b="1" dirty="0">
                <a:solidFill>
                  <a:srgbClr val="C00000"/>
                </a:solidFill>
              </a:rPr>
              <a:t>   </a:t>
            </a:r>
            <a:r>
              <a:rPr lang="ru-RU" sz="2600" b="1" dirty="0" err="1">
                <a:solidFill>
                  <a:srgbClr val="C00000"/>
                </a:solidFill>
              </a:rPr>
              <a:t>Принс</a:t>
            </a:r>
            <a:r>
              <a:rPr lang="ru-RU" sz="2600" b="1" dirty="0">
                <a:solidFill>
                  <a:srgbClr val="C00000"/>
                </a:solidFill>
              </a:rPr>
              <a:t>  стал жертвой </a:t>
            </a:r>
            <a:r>
              <a:rPr lang="ru-RU" sz="2600" b="1" dirty="0" err="1">
                <a:solidFill>
                  <a:srgbClr val="C00000"/>
                </a:solidFill>
              </a:rPr>
              <a:t>СПИДа</a:t>
            </a:r>
            <a:r>
              <a:rPr lang="ru-RU" sz="2600" b="1" dirty="0">
                <a:solidFill>
                  <a:srgbClr val="C00000"/>
                </a:solidFill>
              </a:rPr>
              <a:t> за полгода до смерти. Звезда заразилась ВИЧ-инфекцией еще в середине девяностых годов, но без надлежащего лечения ВИЧ перерос в СПИД. 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   При этом артист даже не притрагивался к </a:t>
            </a:r>
            <a:r>
              <a:rPr lang="ru-RU" sz="2600" b="1" dirty="0" err="1">
                <a:solidFill>
                  <a:srgbClr val="C00000"/>
                </a:solidFill>
              </a:rPr>
              <a:t>антиретровирусной</a:t>
            </a:r>
            <a:r>
              <a:rPr lang="ru-RU" sz="2600" b="1" dirty="0">
                <a:solidFill>
                  <a:srgbClr val="C00000"/>
                </a:solidFill>
              </a:rPr>
              <a:t> терапии, которая способна затормозить данный переход на десятки лет. </a:t>
            </a:r>
            <a:r>
              <a:rPr lang="ru-RU" sz="2600" b="1" dirty="0" err="1">
                <a:solidFill>
                  <a:srgbClr val="C00000"/>
                </a:solidFill>
              </a:rPr>
              <a:t>Принс</a:t>
            </a:r>
            <a:r>
              <a:rPr lang="ru-RU" sz="2600" b="1" dirty="0">
                <a:solidFill>
                  <a:srgbClr val="C00000"/>
                </a:solidFill>
              </a:rPr>
              <a:t> был искренне убеждён, что Бог вылечит его от всех болезней.</a:t>
            </a:r>
          </a:p>
          <a:p>
            <a:endParaRPr lang="ru-RU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850" y="188913"/>
            <a:ext cx="863600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60</a:t>
            </a:r>
          </a:p>
        </p:txBody>
      </p:sp>
      <p:sp>
        <p:nvSpPr>
          <p:cNvPr id="46084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2051050" y="6021388"/>
            <a:ext cx="259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Кто это?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211638" y="115888"/>
            <a:ext cx="4608512" cy="865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ea typeface="MS Gothic" charset="0"/>
                <a:cs typeface="MS Gothic" charset="0"/>
              </a:rPr>
              <a:t>Звезды и СПИД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- 80</a:t>
            </a:r>
            <a:endParaRPr lang="ru-RU" sz="2900" i="1" dirty="0">
              <a:solidFill>
                <a:srgbClr val="C00000"/>
              </a:solidFill>
              <a:latin typeface="Arial Black" pitchFamily="34" charset="0"/>
              <a:ea typeface="MS Gothic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pic>
        <p:nvPicPr>
          <p:cNvPr id="47109" name="Picture 5" descr="C:\Users\Бажина\Desktop\nashe-vremja-glazami-ajzeka-azimova-predskazanija-iz-1964-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63817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468313" y="908050"/>
            <a:ext cx="79914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Айзек</a:t>
            </a:r>
            <a:r>
              <a:rPr lang="ru-RU" sz="2800" b="1" dirty="0">
                <a:solidFill>
                  <a:srgbClr val="C00000"/>
                </a:solidFill>
              </a:rPr>
              <a:t> Азимов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      Прекрасный американский писатель-фантаст, один из самых известных гениев научной фантастики, профессор биохимии Бостонского университета стал жертвой переливания крови.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Сейчас это представляется немыслимым - ведь всех доноров в обязательном порядке проверяют на ВИЧ, но в 1983 году, когда Азимову проводили операцию на сердце, о такой болезни многие даже не подозревали.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Гениальный фантаст узнал, что болен ВИЧ, в 1989 году, когда ему проводили анализы, готовя к очередной операции на сердце. Он решил не сообщать о болезни своим поклонникам, чтобы не сеять панику.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</a:t>
            </a:r>
            <a:r>
              <a:rPr lang="ru-RU" sz="2000" b="1" dirty="0" err="1">
                <a:solidFill>
                  <a:srgbClr val="C00000"/>
                </a:solidFill>
              </a:rPr>
              <a:t>Айзек</a:t>
            </a:r>
            <a:r>
              <a:rPr lang="ru-RU" sz="2000" b="1" dirty="0">
                <a:solidFill>
                  <a:srgbClr val="C00000"/>
                </a:solidFill>
              </a:rPr>
              <a:t> Азимов умер в 72 года - 6 апреля 1992 года.  </a:t>
            </a:r>
          </a:p>
        </p:txBody>
      </p:sp>
      <p:sp>
        <p:nvSpPr>
          <p:cNvPr id="4813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5867400" y="2636838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Кто это?</a:t>
            </a: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468313" y="260350"/>
            <a:ext cx="4679950" cy="865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Звезды и СПИД </a:t>
            </a:r>
            <a:r>
              <a:rPr lang="ru-RU" sz="3200" b="1" dirty="0">
                <a:solidFill>
                  <a:srgbClr val="C00000"/>
                </a:solidFill>
              </a:rPr>
              <a:t>- 100</a:t>
            </a:r>
            <a:endParaRPr lang="ru-RU" sz="29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pic>
        <p:nvPicPr>
          <p:cNvPr id="49157" name="Picture 5" descr="C:\Users\Бажина\Desktop\4 этап шаг за шагом\СПИД\eric_eazy_e_wright_art_by_bone_eazy-d8kw5v6.png"/>
          <p:cNvPicPr>
            <a:picLocks noChangeAspect="1" noChangeArrowheads="1"/>
          </p:cNvPicPr>
          <p:nvPr/>
        </p:nvPicPr>
        <p:blipFill>
          <a:blip r:embed="rId2" cstate="print"/>
          <a:srcRect l="11629" r="11337"/>
          <a:stretch>
            <a:fillRect/>
          </a:stretch>
        </p:blipFill>
        <p:spPr bwMode="auto">
          <a:xfrm>
            <a:off x="395288" y="1412875"/>
            <a:ext cx="525621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250825" y="1052513"/>
            <a:ext cx="87852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Эрик Райт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     Американский рэпер, больше известный как </a:t>
            </a:r>
            <a:r>
              <a:rPr lang="ru-RU" sz="2800" b="1" dirty="0" err="1">
                <a:solidFill>
                  <a:srgbClr val="C00000"/>
                </a:solidFill>
              </a:rPr>
              <a:t>Eazy-E</a:t>
            </a:r>
            <a:r>
              <a:rPr lang="ru-RU" sz="2800" b="1" dirty="0">
                <a:solidFill>
                  <a:srgbClr val="C00000"/>
                </a:solidFill>
              </a:rPr>
              <a:t>, 24 февраля 1995 года был доставлен в одну из больниц Лос-Анджелеса с подозрением на астму. Но дальнейшие анализы показали, что у рэпера поздняя стадия </a:t>
            </a:r>
            <a:r>
              <a:rPr lang="ru-RU" sz="2800" b="1" dirty="0" err="1">
                <a:solidFill>
                  <a:srgbClr val="C00000"/>
                </a:solidFill>
              </a:rPr>
              <a:t>СПИДа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31-летний </a:t>
            </a:r>
            <a:r>
              <a:rPr lang="ru-RU" sz="2800" b="1" dirty="0" err="1">
                <a:solidFill>
                  <a:srgbClr val="C00000"/>
                </a:solidFill>
              </a:rPr>
              <a:t>Eazy-E</a:t>
            </a:r>
            <a:r>
              <a:rPr lang="ru-RU" sz="2800" b="1" dirty="0">
                <a:solidFill>
                  <a:srgbClr val="C00000"/>
                </a:solidFill>
              </a:rPr>
              <a:t> умер, так и не закончив свой последний альбом, который был издан друзьями рэпера через год после его смерти.</a:t>
            </a:r>
          </a:p>
        </p:txBody>
      </p:sp>
      <p:sp>
        <p:nvSpPr>
          <p:cNvPr id="5017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66713" y="4048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07950" y="115888"/>
            <a:ext cx="4968875" cy="1081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Звезды и СПИД</a:t>
            </a:r>
            <a:r>
              <a:rPr lang="ru-RU" sz="3200" b="1" dirty="0">
                <a:solidFill>
                  <a:srgbClr val="C00000"/>
                </a:solidFill>
              </a:rPr>
              <a:t>– 110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5003800" y="2349500"/>
            <a:ext cx="4140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15000"/>
              </a:lnSpc>
            </a:pPr>
            <a:r>
              <a:rPr lang="ru-RU" sz="5400" b="1">
                <a:solidFill>
                  <a:srgbClr val="C00000"/>
                </a:solidFill>
              </a:rPr>
              <a:t>Кто это?</a:t>
            </a:r>
            <a:endParaRPr lang="ru-RU" sz="3300" b="1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05" name="Picture 5" descr="C:\Users\Бажина\Desktop\4 этап шаг за шагом\СПИД\w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25563"/>
            <a:ext cx="4321175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188640"/>
            <a:ext cx="3240088" cy="647700"/>
          </a:xfrm>
          <a:solidFill>
            <a:srgbClr val="FFFF99"/>
          </a:solidFill>
          <a:ln>
            <a:solidFill>
              <a:schemeClr val="tx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900" i="1" dirty="0" smtClean="0"/>
              <a:t> 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1989138"/>
            <a:ext cx="6049963" cy="3959225"/>
          </a:xfrm>
        </p:spPr>
        <p:txBody>
          <a:bodyPr lIns="92075" tIns="46038" rIns="92075" bIns="46038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Что такое СПИД?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Расшифруйте. 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2"/>
              </a:buClr>
              <a:buSzPct val="85000"/>
              <a:buFont typeface="Wingdings 2"/>
              <a:buNone/>
              <a:defRPr/>
            </a:pP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tx2"/>
              </a:buClr>
              <a:buSzPct val="85000"/>
              <a:buFont typeface="Wingdings 2"/>
              <a:buChar char=""/>
              <a:defRPr/>
            </a:pPr>
            <a:endParaRPr lang="en-GB" b="1" dirty="0" smtClean="0"/>
          </a:p>
        </p:txBody>
      </p:sp>
      <p:sp>
        <p:nvSpPr>
          <p:cNvPr id="71688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16688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rId2" action="ppaction://hlinksldjump"/>
              </a:rPr>
              <a:t>ОТВЕТ</a:t>
            </a: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80728"/>
            <a:ext cx="8280920" cy="4824760"/>
          </a:xfrm>
        </p:spPr>
        <p:txBody>
          <a:bodyPr lIns="92075" tIns="46038" rIns="92075" bIns="46038">
            <a:normAutofit fontScale="90000"/>
          </a:bodyPr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effectLst/>
              </a:rPr>
              <a:t>Джейкоб </a:t>
            </a:r>
            <a:r>
              <a:rPr lang="ru-RU" sz="3600" dirty="0" err="1" smtClean="0">
                <a:solidFill>
                  <a:srgbClr val="C00000"/>
                </a:solidFill>
                <a:effectLst/>
              </a:rPr>
              <a:t>Лекхето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     Южноафриканский футболист три года, с 2001 по 2004 год, играл за «Локомотив». Болельщики любовно прозвали его Яшей. 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     В 2004 году он узнал о диагнозе «СПИД». Завершил футбольную карьеру и вернулся на родину, в ЮАР. Хотя официально </a:t>
            </a:r>
            <a:r>
              <a:rPr lang="ru-RU" sz="2400" dirty="0" err="1" smtClean="0">
                <a:solidFill>
                  <a:srgbClr val="C00000"/>
                </a:solidFill>
                <a:effectLst/>
              </a:rPr>
              <a:t>Лекхето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 не признался, заявив, что бросает карьеру из-за болезни жены.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Скончался 34-летний Джейкоб </a:t>
            </a:r>
            <a:r>
              <a:rPr lang="ru-RU" sz="2400" dirty="0" err="1" smtClean="0">
                <a:solidFill>
                  <a:srgbClr val="C00000"/>
                </a:solidFill>
                <a:effectLst/>
              </a:rPr>
              <a:t>Лекхето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 9 сентября 2008 года. Власти ЮАР опровергают информацию о том, что причиной его смерти стал СПИД.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4787900" y="2492375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endParaRPr lang="ru-RU" sz="4400"/>
          </a:p>
        </p:txBody>
      </p:sp>
      <p:sp>
        <p:nvSpPr>
          <p:cNvPr id="58372" name="Rectangle 12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110</a:t>
            </a:r>
          </a:p>
        </p:txBody>
      </p:sp>
      <p:sp>
        <p:nvSpPr>
          <p:cNvPr id="5222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643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73238"/>
            <a:ext cx="8604250" cy="3600450"/>
          </a:xfrm>
        </p:spPr>
        <p:txBody>
          <a:bodyPr lIns="92075" tIns="46038" rIns="92075" bIns="46038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4900" b="1" dirty="0" smtClean="0">
                <a:solidFill>
                  <a:srgbClr val="C00000"/>
                </a:solidFill>
              </a:rPr>
              <a:t>   Назовите две самые распространенные гипотезы возникновения болезни  СПИД?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3845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Алфавит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</a:rPr>
              <a:t>– 10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7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659563" y="5805488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908050"/>
            <a:ext cx="8568952" cy="5329262"/>
          </a:xfrm>
        </p:spPr>
        <p:txBody>
          <a:bodyPr lIns="92075" tIns="46038" rIns="92075" bIns="46038"/>
          <a:lstStyle/>
          <a:p>
            <a:pPr algn="l">
              <a:defRPr/>
            </a:pPr>
            <a:r>
              <a:rPr lang="ru-RU" sz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effectLst/>
                <a:cs typeface="Arial" pitchFamily="34" charset="0"/>
              </a:rPr>
              <a:t>1.  Многие племена Центральной Африки охотятся на обезьян и употребляют их мясо в пищу. Предполагается, что заражение могло произойти при разделке туши через повреждения на коже охотника или при употреблении сырого мяса либо мозга обезьян. Данное предположение имеет место в связи с тем, что из организма обезьян этого региона выделены вирусы, сходные по своему генному строению с ВИЧ.</a:t>
            </a:r>
            <a:br>
              <a:rPr lang="ru-RU" sz="1800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effectLst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effectLst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effectLst/>
                <a:cs typeface="Arial" pitchFamily="34" charset="0"/>
              </a:rPr>
              <a:t>2. Некоторые учёные думают, что вирус иммунодефицита человека имеет искусственное происхождение. Так, в 1969 году в Пентагоне была разработана программа по созданию бактериологического оружия, способного подавлять иммунную систему человека. В одном из научно-исследовательских центров США методом генной инженерии получали новые виды вирусов, выделенных  у африканских обезьян. Испытания новых вирусов проводили на приговоренных к пожизненному заключению осуждённых, в обмен на освобождение по завершению эксперимента. Их выход на свободу и способствовал распространению ВИЧ-инфекции среди населения. </a:t>
            </a:r>
            <a:endParaRPr lang="ru-RU" sz="1800" dirty="0"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60419" name="Rectangle 11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ea typeface="MS Gothic" charset="0"/>
              </a:rPr>
              <a:t>10</a:t>
            </a:r>
          </a:p>
        </p:txBody>
      </p:sp>
      <p:sp>
        <p:nvSpPr>
          <p:cNvPr id="5427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92825"/>
            <a:ext cx="1800225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72225" y="5805488"/>
            <a:ext cx="2303463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3845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Алфавит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– 20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50188" name="Rectangle 2"/>
          <p:cNvSpPr>
            <a:spLocks noChangeArrowheads="1"/>
          </p:cNvSpPr>
          <p:nvPr/>
        </p:nvSpPr>
        <p:spPr bwMode="auto">
          <a:xfrm>
            <a:off x="395288" y="549275"/>
            <a:ext cx="84248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65760" indent="-256032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GB" sz="2900" dirty="0">
                <a:solidFill>
                  <a:schemeClr val="tx2"/>
                </a:solidFill>
                <a:ea typeface="MS Gothic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Может ли женщина, инфицированная ВИЧ, родить здорового неинфицированного ребенка?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5301" name="AutoShape 6" descr="https://organicwoman.ru/wp-content/uploads/2016/01/relationship_mom_bab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02" name="Picture 7" descr="C:\Users\Бажина\Desktop\4 этап шаг за шагом\relationship_mom_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79900"/>
            <a:ext cx="3240087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8604448" cy="5256213"/>
          </a:xfrm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Да, конечно! Сегодня благодаря профилактическим мерам заражаются ВИЧ лишь 2% детей. Но для этого беременная женщина должна как можно раньше пройти тестирование на ВИЧ, обратиться к врачам и начать принимать специальные лекарства для профилактики передачи ВИЧ-инфекции от матери к ребенку.</a:t>
            </a:r>
            <a:endParaRPr lang="ru-RU" sz="3200" dirty="0">
              <a:solidFill>
                <a:srgbClr val="C00000"/>
              </a:solidFill>
              <a:effectLst/>
            </a:endParaRPr>
          </a:p>
        </p:txBody>
      </p:sp>
      <p:sp>
        <p:nvSpPr>
          <p:cNvPr id="68611" name="Rectangle 10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20</a:t>
            </a:r>
          </a:p>
        </p:txBody>
      </p:sp>
      <p:sp>
        <p:nvSpPr>
          <p:cNvPr id="56324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hlinkClick r:id="rId2" action="ppaction://hlinksldjump"/>
              </a:rPr>
              <a:t>ИГРА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6975"/>
            <a:ext cx="8748713" cy="4464050"/>
          </a:xfrm>
        </p:spPr>
        <p:txBody>
          <a:bodyPr lIns="92075" tIns="46038" rIns="92075" bIns="46038"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500" dirty="0" smtClean="0"/>
              <a:t> </a:t>
            </a:r>
            <a:r>
              <a:rPr lang="ru-RU" sz="5400" dirty="0" smtClean="0">
                <a:solidFill>
                  <a:srgbClr val="C00000"/>
                </a:solidFill>
                <a:effectLst/>
              </a:rPr>
              <a:t>Может ли тест на ВИЧ дать неверный результат?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54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49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3845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Алфавит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– 30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836613"/>
            <a:ext cx="8352928" cy="4897437"/>
          </a:xfrm>
        </p:spPr>
        <p:txBody>
          <a:bodyPr lIns="92075" tIns="46038" rIns="92075" bIns="46038">
            <a:normAutofit fontScale="90000"/>
          </a:bodyPr>
          <a:lstStyle/>
          <a:p>
            <a:pPr algn="l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               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Да, в первые 3 месяца после заражения ВИЧ тестирование на ВИЧ может давать неверный результат. У некоторых людей с особенностями иммунной системы этот срок может увеличиться даже до 6 месяцев. Это происходит, потому что в организме еще не выработались антитела к вирусу, которые выявляет тест.              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        Врачи называют этот период «</a:t>
            </a:r>
            <a:r>
              <a:rPr lang="ru-RU" sz="2400" dirty="0" err="1" smtClean="0">
                <a:solidFill>
                  <a:srgbClr val="C00000"/>
                </a:solidFill>
                <a:effectLst/>
              </a:rPr>
              <a:t>серонегативное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 окно». Поэтому не стоит бежать на обследование на следующее утро после опасного контакта, оно все равно не покажет верный результат – придется подождать как минимум 1-3 месяца.</a:t>
            </a:r>
            <a:endParaRPr lang="ru-RU" sz="2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4515" name="Rectangle 11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ea typeface="MS Gothic" charset="0"/>
              </a:rPr>
              <a:t>30</a:t>
            </a:r>
          </a:p>
        </p:txBody>
      </p:sp>
      <p:sp>
        <p:nvSpPr>
          <p:cNvPr id="58372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0213"/>
            <a:ext cx="4681538" cy="4392612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 </a:t>
            </a:r>
            <a:endParaRPr lang="ru-RU" sz="4500" smtClean="0"/>
          </a:p>
        </p:txBody>
      </p:sp>
      <p:sp>
        <p:nvSpPr>
          <p:cNvPr id="849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3845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Алфавит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– 40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44044" name="Rectangle 3"/>
          <p:cNvSpPr>
            <a:spLocks noChangeArrowheads="1"/>
          </p:cNvSpPr>
          <p:nvPr/>
        </p:nvSpPr>
        <p:spPr bwMode="auto">
          <a:xfrm>
            <a:off x="539552" y="1196752"/>
            <a:ext cx="8248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4900" dirty="0">
                <a:ea typeface="MS Gothic" charset="0"/>
              </a:rPr>
              <a:t>   </a:t>
            </a:r>
            <a:r>
              <a:rPr lang="ru-RU" sz="5400" b="1" dirty="0" smtClean="0">
                <a:solidFill>
                  <a:srgbClr val="C00000"/>
                </a:solidFill>
                <a:ea typeface="MS Gothic" charset="0"/>
              </a:rPr>
              <a:t>Может ли шимпанзе заразиться </a:t>
            </a:r>
            <a:r>
              <a:rPr lang="ru-RU" sz="5400" b="1" dirty="0" err="1" smtClean="0">
                <a:solidFill>
                  <a:srgbClr val="C00000"/>
                </a:solidFill>
                <a:ea typeface="MS Gothic" charset="0"/>
              </a:rPr>
              <a:t>СПИДом</a:t>
            </a:r>
            <a:r>
              <a:rPr lang="ru-RU" sz="5400" b="1" dirty="0" smtClean="0">
                <a:solidFill>
                  <a:srgbClr val="C00000"/>
                </a:solidFill>
                <a:ea typeface="MS Gothic" charset="0"/>
              </a:rPr>
              <a:t>?</a:t>
            </a:r>
            <a:endParaRPr lang="ru-RU" sz="5400" b="1" dirty="0">
              <a:solidFill>
                <a:srgbClr val="C00000"/>
              </a:solidFill>
              <a:ea typeface="MS Gothic" charset="0"/>
            </a:endParaRPr>
          </a:p>
        </p:txBody>
      </p:sp>
      <p:sp>
        <p:nvSpPr>
          <p:cNvPr id="8194" name="AutoShape 2" descr="https://izobrazhenie.net/uploads/photos/show/6327_2119361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Бажина\Desktop\4 этап шаг за шагом\6327_2119361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996952"/>
            <a:ext cx="4962128" cy="3721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60350"/>
            <a:ext cx="7597279" cy="6121400"/>
          </a:xfrm>
        </p:spPr>
        <p:txBody>
          <a:bodyPr lIns="92075" tIns="46038" rIns="92075" bIns="46038"/>
          <a:lstStyle/>
          <a:p>
            <a:pPr lvl="0" algn="l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effectLst/>
              </a:rPr>
              <a:t>Любопытно, что шимпанзе может заразиться </a:t>
            </a:r>
            <a:r>
              <a:rPr lang="ru-RU" sz="4800" dirty="0" err="1" smtClean="0">
                <a:solidFill>
                  <a:srgbClr val="C00000"/>
                </a:solidFill>
                <a:effectLst/>
              </a:rPr>
              <a:t>СПИДом</a:t>
            </a:r>
            <a:r>
              <a:rPr lang="ru-RU" sz="4800" dirty="0" smtClean="0">
                <a:solidFill>
                  <a:srgbClr val="C00000"/>
                </a:solidFill>
                <a:effectLst/>
              </a:rPr>
              <a:t>, но никогда им не болеет.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467" name="Rectangle 10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40</a:t>
            </a:r>
          </a:p>
        </p:txBody>
      </p:sp>
      <p:sp>
        <p:nvSpPr>
          <p:cNvPr id="6042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64388" y="6165850"/>
            <a:ext cx="1800225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hlinkClick r:id="rId2" action="ppaction://hlinksldjump"/>
              </a:rPr>
              <a:t>ИГРА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323850" y="549275"/>
            <a:ext cx="828059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Исследования показали, что ВИЧ может несколько дней сохраняться в желудке комара, и это сначала вызывало беспокойство. Однако длительное наблюдение за близкими и соседями зараженных ВИЧ в Африке, а также в США, во Флориде, где много комаров, показало, что, несмотря на укусы, они остаются незараженными. Почему?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950" y="115888"/>
            <a:ext cx="33845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Алфавит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– 50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556792"/>
            <a:ext cx="7669733" cy="4104308"/>
          </a:xfrm>
        </p:spPr>
        <p:txBody>
          <a:bodyPr lIns="92075" tIns="46038" rIns="92075" bIns="46038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/>
              </a:rPr>
              <a:t>СПИД – синдром приобретенного иммунодефицита человека, это конечная стадия проявления болезни, при которой у человека отмечаются необратимые нарушения функций организма.</a:t>
            </a:r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7172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395288" y="836613"/>
            <a:ext cx="82804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4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611560" y="1124744"/>
            <a:ext cx="77048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Ответ прост! Вирус у комара со слюной не выделяется – кусая здорового человека он не передает ему вирус.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50</a:t>
            </a:r>
          </a:p>
        </p:txBody>
      </p:sp>
      <p:sp>
        <p:nvSpPr>
          <p:cNvPr id="62470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64388" y="6165850"/>
            <a:ext cx="1800225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hlinkClick r:id="rId2" action="ppaction://hlinksldjump"/>
              </a:rPr>
              <a:t>ИГРА</a:t>
            </a:r>
            <a:endParaRPr lang="ru-RU" sz="3600" b="1" dirty="0"/>
          </a:p>
        </p:txBody>
      </p:sp>
      <p:pic>
        <p:nvPicPr>
          <p:cNvPr id="2050" name="Picture 2" descr="C:\Users\Бажина\Desktop\4 этап шаг за шагом\foto-mosqui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789040"/>
            <a:ext cx="3744416" cy="286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Прямоугольник 1"/>
          <p:cNvSpPr>
            <a:spLocks noChangeArrowheads="1"/>
          </p:cNvSpPr>
          <p:nvPr/>
        </p:nvSpPr>
        <p:spPr bwMode="auto">
          <a:xfrm>
            <a:off x="683568" y="1700808"/>
            <a:ext cx="79926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Среди пар, которые постоянно и правильно пользуются презервативами, риск передачи ВИЧ менее 2%, почему?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950" y="115888"/>
            <a:ext cx="338455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Gothic" charset="0"/>
              </a:rPr>
              <a:t>Алфавит </a:t>
            </a:r>
            <a:r>
              <a:rPr lang="ru-RU" sz="3200" b="1" dirty="0">
                <a:solidFill>
                  <a:srgbClr val="C00000"/>
                </a:solidFill>
                <a:ea typeface="MS Gothic" charset="0"/>
              </a:rPr>
              <a:t>– 60</a:t>
            </a:r>
            <a:r>
              <a:rPr lang="ru-RU" sz="2900" i="1" dirty="0">
                <a:solidFill>
                  <a:srgbClr val="C00000"/>
                </a:solidFill>
                <a:latin typeface="Arial Black" pitchFamily="34" charset="0"/>
                <a:ea typeface="MS Gothic" charset="0"/>
              </a:rPr>
              <a:t> </a:t>
            </a: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659563" y="6092825"/>
            <a:ext cx="2303462" cy="647700"/>
          </a:xfrm>
          <a:prstGeom prst="homePlate">
            <a:avLst>
              <a:gd name="adj" fmla="val 88909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pic>
        <p:nvPicPr>
          <p:cNvPr id="5121" name="Picture 1" descr="C:\Users\Бажина\Desktop\4 этап шаг за шагом\prezervativy-konteks-vi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933056"/>
            <a:ext cx="4746441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323528" y="1052736"/>
            <a:ext cx="81372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Размер молекулы вируса </a:t>
            </a:r>
            <a:r>
              <a:rPr lang="ru-RU" sz="4800" b="1" dirty="0" err="1" smtClean="0">
                <a:solidFill>
                  <a:srgbClr val="C00000"/>
                </a:solidFill>
              </a:rPr>
              <a:t>СПИДа</a:t>
            </a:r>
            <a:r>
              <a:rPr lang="ru-RU" sz="4800" b="1" dirty="0" smtClean="0">
                <a:solidFill>
                  <a:srgbClr val="C00000"/>
                </a:solidFill>
              </a:rPr>
              <a:t> меньше размера молекулы латекса.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a typeface="MS Gothic" charset="0"/>
              </a:rPr>
              <a:t>60</a:t>
            </a:r>
          </a:p>
        </p:txBody>
      </p:sp>
      <p:sp>
        <p:nvSpPr>
          <p:cNvPr id="6451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64388" y="6165850"/>
            <a:ext cx="1800225" cy="576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 dirty="0">
                <a:hlinkClick r:id="rId2" action="ppaction://hlinksldjump"/>
              </a:rPr>
              <a:t>ИГРА</a:t>
            </a:r>
            <a:endParaRPr lang="ru-RU" sz="3600" b="1" dirty="0"/>
          </a:p>
        </p:txBody>
      </p:sp>
      <p:pic>
        <p:nvPicPr>
          <p:cNvPr id="4097" name="Picture 1" descr="C:\Users\Бажина\Рисунки\СПИД\спид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356992"/>
            <a:ext cx="3528392" cy="337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3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Бажина\Desktop\4 этап шаг за шагом\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Бажина\Рисунки\СПИД\Эмблема департамента ВОЗ по ВИЧ СПИДу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32656"/>
            <a:ext cx="643271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2400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30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68313" y="836613"/>
            <a:ext cx="82073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85000"/>
            </a:pPr>
            <a:endParaRPr lang="en-GB" sz="4000" b="1"/>
          </a:p>
        </p:txBody>
      </p:sp>
      <p:sp>
        <p:nvSpPr>
          <p:cNvPr id="10342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588125" y="5949950"/>
            <a:ext cx="2303463" cy="647700"/>
          </a:xfrm>
          <a:prstGeom prst="homePlate">
            <a:avLst>
              <a:gd name="adj" fmla="val 88909"/>
            </a:avLst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rId2" action="ppaction://hlinksldjump"/>
              </a:rPr>
              <a:t>ОТВЕТ</a:t>
            </a: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395288" y="2420938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 чем различие между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ВИЧ и СПИД?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79388" y="188913"/>
            <a:ext cx="792162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921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6021388"/>
            <a:ext cx="1800225" cy="576262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3600" b="1">
                <a:hlinkClick r:id="rId2" action="ppaction://hlinksldjump"/>
              </a:rPr>
              <a:t>ИГРА</a:t>
            </a:r>
            <a:endParaRPr lang="ru-RU" sz="3600" b="1"/>
          </a:p>
        </p:txBody>
      </p:sp>
      <p:sp>
        <p:nvSpPr>
          <p:cNvPr id="10253" name="Rectangle 2"/>
          <p:cNvSpPr>
            <a:spLocks noChangeArrowheads="1"/>
          </p:cNvSpPr>
          <p:nvPr/>
        </p:nvSpPr>
        <p:spPr bwMode="auto">
          <a:xfrm>
            <a:off x="468313" y="1196975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ru-RU" sz="4800" i="1" dirty="0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684213" y="2420938"/>
            <a:ext cx="72739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СПИД – конечная стадия ВИЧ-инфекции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420938"/>
            <a:ext cx="7632700" cy="1368425"/>
          </a:xfrm>
        </p:spPr>
        <p:txBody>
          <a:bodyPr lIns="92075" tIns="46038" rIns="92075" bIns="46038"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Как передается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ВИЧ-инфекция? </a:t>
            </a:r>
          </a:p>
        </p:txBody>
      </p:sp>
      <p:sp>
        <p:nvSpPr>
          <p:cNvPr id="849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00788" y="5661025"/>
            <a:ext cx="2303462" cy="647700"/>
          </a:xfrm>
          <a:prstGeom prst="homePlate">
            <a:avLst>
              <a:gd name="adj" fmla="val 88909"/>
            </a:avLst>
          </a:prstGeom>
          <a:solidFill>
            <a:schemeClr val="accent3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0"/>
                <a:hlinkClick r:id="" action="ppaction://hlinkshowjump?jump=nextslide"/>
              </a:rPr>
              <a:t>ОТВЕТ</a:t>
            </a: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Gothic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07950" y="115888"/>
            <a:ext cx="3240088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40</a:t>
            </a:r>
            <a:r>
              <a:rPr lang="ru-RU" sz="2900" i="1" dirty="0">
                <a:solidFill>
                  <a:schemeClr val="tx2"/>
                </a:solidFill>
                <a:latin typeface="Arial Black" pitchFamily="34" charset="0"/>
                <a:ea typeface="+mn-e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4870</TotalTime>
  <Words>1278</Words>
  <Application>Microsoft Office PowerPoint</Application>
  <PresentationFormat>Экран (4:3)</PresentationFormat>
  <Paragraphs>261</Paragraphs>
  <Slides>63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Апекс</vt:lpstr>
      <vt:lpstr>Слайд 1</vt:lpstr>
      <vt:lpstr>Слайд 2</vt:lpstr>
      <vt:lpstr>Слайд 3</vt:lpstr>
      <vt:lpstr>   ВИЧ – это вирус иммунодефицита человека, который вызывает разрушение иммунной системы и делает больного восприимчивым к различным инфекциям.    </vt:lpstr>
      <vt:lpstr>20 </vt:lpstr>
      <vt:lpstr>СПИД – синдром приобретенного иммунодефицита человека, это конечная стадия проявления болезни, при которой у человека отмечаются необратимые нарушения функций организма.</vt:lpstr>
      <vt:lpstr>Слайд 7</vt:lpstr>
      <vt:lpstr>Слайд 8</vt:lpstr>
      <vt:lpstr>Слайд 9</vt:lpstr>
      <vt:lpstr>ВИЧ-инфекция передается только 3-мя путями:  1. Половой путь  2. Кровь-кровь  3. Мать-дитя  </vt:lpstr>
      <vt:lpstr>Слайд 11</vt:lpstr>
      <vt:lpstr>Слайд 12</vt:lpstr>
      <vt:lpstr>Слайд 13</vt:lpstr>
      <vt:lpstr>Слайд 14</vt:lpstr>
      <vt:lpstr>Слайд 15</vt:lpstr>
      <vt:lpstr>  </vt:lpstr>
      <vt:lpstr>Слайд 17</vt:lpstr>
      <vt:lpstr>    Всемирный День Памяти умерших от СПИДа .      В этот день во всех странах мира организуются различные мероприятия для того, чтобы почтить память тех, кого уже унесла эпидемия и поддержать тех, кто живет в ВИЧ.  </vt:lpstr>
      <vt:lpstr>Слайд 19</vt:lpstr>
      <vt:lpstr> 1. При общепринятых формах приветствий (рукопожатиях, дружеских поцелуях, объятиях)  2. При пользовании общими личными вещами, предметами домашнего обихода, игрушками, постельным бельем, туалетом, ванной, душем, бассейном, столовыми приборами и посудой, питьевыми фонтанчиками, спортивным инвентарем (слюна, пот, слезы, моча не опасны для заражения, если в них нет видимой крови) 3. При укусах насекомых 4. Воздушно-капельным путем (при кашле и чихании)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Чарли Шин       Голливудский актер, продолжатель актерской династии, снялся в фильмах «Взвод», «Дух мщения» и «Уолл-стрит» и, конечно, «Горячие головы».       17 ноября прошлого года Чарли Шин во всеуслышание заявил в прямом эфире телешоу, что у него ВИЧ. По его словам, диагноз ему поставили около четырех лет назад. «Мое признание избавит меня от „доброжелателей“, которые шантажировали меня ВИЧ-статусом», — заявил он.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Джейкоб Лекхето       Южноафриканский футболист три года, с 2001 по 2004 год, играл за «Локомотив». Болельщики любовно прозвали его Яшей.       В 2004 году он узнал о диагнозе «СПИД». Завершил футбольную карьеру и вернулся на родину, в ЮАР. Хотя официально Лекхето не признался, заявив, что бросает карьеру из-за болезни жены. Скончался 34-летний Джейкоб Лекхето 9 сентября 2008 года. Власти ЮАР опровергают информацию о том, что причиной его смерти стал СПИД. </vt:lpstr>
      <vt:lpstr>Слайд 51</vt:lpstr>
      <vt:lpstr> 1.  Многие племена Центральной Африки охотятся на обезьян и употребляют их мясо в пищу. Предполагается, что заражение могло произойти при разделке туши через повреждения на коже охотника или при употреблении сырого мяса либо мозга обезьян. Данное предположение имеет место в связи с тем, что из организма обезьян этого региона выделены вирусы, сходные по своему генному строению с ВИЧ.  2. Некоторые учёные думают, что вирус иммунодефицита человека имеет искусственное происхождение. Так, в 1969 году в Пентагоне была разработана программа по созданию бактериологического оружия, способного подавлять иммунную систему человека. В одном из научно-исследовательских центров США методом генной инженерии получали новые виды вирусов, выделенных  у африканских обезьян. Испытания новых вирусов проводили на приговоренных к пожизненному заключению осуждённых, в обмен на освобождение по завершению эксперимента. Их выход на свободу и способствовал распространению ВИЧ-инфекции среди населения. </vt:lpstr>
      <vt:lpstr>Слайд 53</vt:lpstr>
      <vt:lpstr>Да, конечно! Сегодня благодаря профилактическим мерам заражаются ВИЧ лишь 2% детей. Но для этого беременная женщина должна как можно раньше пройти тестирование на ВИЧ, обратиться к врачам и начать принимать специальные лекарства для профилактики передачи ВИЧ-инфекции от матери к ребенку.</vt:lpstr>
      <vt:lpstr> Может ли тест на ВИЧ дать неверный результат? </vt:lpstr>
      <vt:lpstr>                Да, в первые 3 месяца после заражения ВИЧ тестирование на ВИЧ может давать неверный результат. У некоторых людей с особенностями иммунной системы этот срок может увеличиться даже до 6 месяцев. Это происходит, потому что в организме еще не выработались антитела к вирусу, которые выявляет тест.                       Врачи называют этот период «серонегативное окно». Поэтому не стоит бежать на обследование на следующее утро после опасного контакта, оно все равно не покажет верный результат – придется подождать как минимум 1-3 месяца.</vt:lpstr>
      <vt:lpstr> </vt:lpstr>
      <vt:lpstr> Любопытно, что шимпанзе может заразиться СПИДом, но никогда им не болеет. </vt:lpstr>
      <vt:lpstr>Слайд 59</vt:lpstr>
      <vt:lpstr>Слайд 60</vt:lpstr>
      <vt:lpstr>Слайд 61</vt:lpstr>
      <vt:lpstr>Слайд 62</vt:lpstr>
      <vt:lpstr>Слайд 63</vt:lpstr>
    </vt:vector>
  </TitlesOfParts>
  <Company>SOHO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Авторы-составители: Г.С. Меркин, С.А. Зинин,  В.А. Чалмаев Литература 5 класс</dc:title>
  <dc:creator>Rodins</dc:creator>
  <cp:lastModifiedBy>Ольга Завьялова</cp:lastModifiedBy>
  <cp:revision>672</cp:revision>
  <dcterms:created xsi:type="dcterms:W3CDTF">2008-10-13T10:07:06Z</dcterms:created>
  <dcterms:modified xsi:type="dcterms:W3CDTF">2022-11-30T13:58:05Z</dcterms:modified>
</cp:coreProperties>
</file>